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9" r:id="rId3"/>
    <p:sldId id="260" r:id="rId4"/>
    <p:sldId id="262" r:id="rId5"/>
    <p:sldId id="268" r:id="rId6"/>
    <p:sldId id="269" r:id="rId7"/>
    <p:sldId id="270" r:id="rId8"/>
    <p:sldId id="271" r:id="rId9"/>
    <p:sldId id="264" r:id="rId10"/>
    <p:sldId id="266" r:id="rId11"/>
    <p:sldId id="267" r:id="rId1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14" y="-7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88749-59CA-4129-B6FA-E68E59004A61}" type="datetimeFigureOut">
              <a:rPr lang="en-US" smtClean="0"/>
              <a:pPr/>
              <a:t>3/31/2017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E0DF2-BD15-4DDF-8CC9-0A2789FC6D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a:xfrm>
            <a:off x="1692275" y="3676386"/>
            <a:ext cx="1866900" cy="1942042"/>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rect l="0" t="0" r="0" b="0"/>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lstStyle/>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rect l="0" t="0" r="0" b="0"/>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lstStyle/>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rect l="0" t="0" r="0" b="0"/>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lstStyle/>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rect l="0" t="0" r="0" b="0"/>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lstStyle/>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rect l="0" t="0" r="0" b="0"/>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lstStyle/>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rect l="0" t="0" r="0" b="0"/>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lstStyle/>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rect l="0" t="0" r="0" b="0"/>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lstStyle/>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rect l="0" t="0" r="0" b="0"/>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lstStyle/>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rect l="0" t="0" r="0" b="0"/>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lstStyle/>
            <a:p>
              <a:endParaRPr lang="en-US"/>
            </a:p>
          </p:txBody>
        </p:sp>
      </p:grpSp>
      <p:sp>
        <p:nvSpPr>
          <p:cNvPr id="2051" name="未知"/>
          <p:cNvSpPr>
            <a:spLocks noChangeAspect="1"/>
          </p:cNvSpPr>
          <p:nvPr/>
        </p:nvSpPr>
        <p:spPr>
          <a:xfrm>
            <a:off x="2282825" y="1911615"/>
            <a:ext cx="6897688" cy="3825875"/>
          </a:xfrm>
          <a:custGeom>
            <a:avLst/>
            <a:gdLst/>
            <a:ahLst/>
            <a:cxnLst>
              <a:cxn ang="0">
                <a:pos x="0" y="4572133"/>
              </a:cxn>
              <a:cxn ang="0">
                <a:pos x="5786074" y="0"/>
              </a:cxn>
              <a:cxn ang="0">
                <a:pos x="6882360" y="14878"/>
              </a:cxn>
              <a:cxn ang="0">
                <a:pos x="6897688" y="4591050"/>
              </a:cxn>
              <a:cxn ang="0">
                <a:pos x="0" y="4572133"/>
              </a:cxn>
            </a:cxnLst>
            <a:rect l="0" t="0" r="0" b="0"/>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lstStyle/>
          <a:p>
            <a:endParaRPr lang="en-US"/>
          </a:p>
        </p:txBody>
      </p:sp>
      <p:sp>
        <p:nvSpPr>
          <p:cNvPr id="2061" name="Rectangle 13"/>
          <p:cNvSpPr>
            <a:spLocks noGrp="1" noChangeArrowheads="1"/>
          </p:cNvSpPr>
          <p:nvPr>
            <p:ph type="ctrTitle" sz="quarter"/>
          </p:nvPr>
        </p:nvSpPr>
        <p:spPr>
          <a:xfrm>
            <a:off x="396876" y="1778000"/>
            <a:ext cx="8423275" cy="1225021"/>
          </a:xfrm>
        </p:spPr>
        <p:txBody>
          <a:bodyPr/>
          <a:lstStyle>
            <a:lvl1pPr algn="ctr">
              <a:defRPr/>
            </a:lvl1pPr>
          </a:lstStyle>
          <a:p>
            <a:pPr lvl="0"/>
            <a:r>
              <a:rPr lang="en-US" altLang="zh-CN" noProof="0" smtClean="0"/>
              <a:t>Click to edit Master title style</a:t>
            </a:r>
          </a:p>
        </p:txBody>
      </p:sp>
      <p:sp>
        <p:nvSpPr>
          <p:cNvPr id="2062" name="Rectangle 14"/>
          <p:cNvSpPr>
            <a:spLocks noGrp="1" noChangeArrowheads="1"/>
          </p:cNvSpPr>
          <p:nvPr>
            <p:ph type="subTitle" sz="quarter" idx="1"/>
          </p:nvPr>
        </p:nvSpPr>
        <p:spPr>
          <a:xfrm>
            <a:off x="1371600" y="3238500"/>
            <a:ext cx="6400800" cy="998803"/>
          </a:xfrm>
        </p:spPr>
        <p:txBody>
          <a:bodyPr anchor="ctr" anchorCtr="1"/>
          <a:lstStyle>
            <a:lvl1pPr marL="0" indent="0">
              <a:buFontTx/>
              <a:buNone/>
              <a:defRPr/>
            </a:lvl1pPr>
          </a:lstStyle>
          <a:p>
            <a:pPr lvl="0"/>
            <a:r>
              <a:rPr lang="en-US" altLang="zh-CN" noProof="0" smtClean="0"/>
              <a:t>Click to edit Master subtitle style</a:t>
            </a:r>
          </a:p>
        </p:txBody>
      </p:sp>
      <p:sp>
        <p:nvSpPr>
          <p:cNvPr id="29" name="Rectangle 15"/>
          <p:cNvSpPr>
            <a:spLocks noGrp="1" noChangeArrowheads="1"/>
          </p:cNvSpPr>
          <p:nvPr>
            <p:ph type="dt" sz="quarter" idx="2"/>
          </p:nvPr>
        </p:nvSpPr>
        <p:spPr bwMode="auto">
          <a:xfrm>
            <a:off x="457200" y="5204354"/>
            <a:ext cx="2133600" cy="39687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C8CF6C5-B0CB-4A99-A7F7-7C1D84F451D7}" type="datetimeFigureOut">
              <a:rPr lang="en-US" smtClean="0"/>
              <a:pPr/>
              <a:t>3/31/2017</a:t>
            </a:fld>
            <a:endParaRPr lang="en-US"/>
          </a:p>
        </p:txBody>
      </p:sp>
      <p:sp>
        <p:nvSpPr>
          <p:cNvPr id="30" name="Rectangle 16"/>
          <p:cNvSpPr>
            <a:spLocks noGrp="1" noChangeArrowheads="1"/>
          </p:cNvSpPr>
          <p:nvPr>
            <p:ph type="ftr" sz="quarter" idx="3"/>
          </p:nvPr>
        </p:nvSpPr>
        <p:spPr bwMode="auto">
          <a:xfrm>
            <a:off x="3124200" y="5204354"/>
            <a:ext cx="2895600" cy="39687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6553200" y="5204354"/>
            <a:ext cx="2133600" cy="39687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E6D6ABF-6FAD-4A26-B128-2E3C9DF823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CF6C5-B0CB-4A99-A7F7-7C1D84F451D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CF6C5-B0CB-4A99-A7F7-7C1D84F451D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CF6C5-B0CB-4A99-A7F7-7C1D84F451D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824553"/>
            <a:ext cx="7886700" cy="1250156"/>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CF6C5-B0CB-4A99-A7F7-7C1D84F451D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CF6C5-B0CB-4A99-A7F7-7C1D84F451D7}"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04271"/>
            <a:ext cx="7886700" cy="110463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400969"/>
            <a:ext cx="3868737"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087563"/>
            <a:ext cx="3868737"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400969"/>
            <a:ext cx="3887788"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788"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CF6C5-B0CB-4A99-A7F7-7C1D84F451D7}" type="datetimeFigureOut">
              <a:rPr lang="en-US" smtClean="0"/>
              <a:pPr/>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CF6C5-B0CB-4A99-A7F7-7C1D84F451D7}" type="datetimeFigureOut">
              <a:rPr lang="en-US" smtClean="0"/>
              <a:pPr/>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F6C5-B0CB-4A99-A7F7-7C1D84F451D7}" type="datetimeFigureOut">
              <a:rPr lang="en-US" smtClean="0"/>
              <a:pPr/>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81000"/>
            <a:ext cx="2949575" cy="13335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822855"/>
            <a:ext cx="4629150" cy="40613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714500"/>
            <a:ext cx="2949575"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CF6C5-B0CB-4A99-A7F7-7C1D84F451D7}"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81000"/>
            <a:ext cx="2949575" cy="13335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822855"/>
            <a:ext cx="4629150" cy="4061354"/>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p>
        </p:txBody>
      </p:sp>
      <p:sp>
        <p:nvSpPr>
          <p:cNvPr id="4" name="Text Placeholder 3"/>
          <p:cNvSpPr>
            <a:spLocks noGrp="1"/>
          </p:cNvSpPr>
          <p:nvPr>
            <p:ph type="body" sz="half" idx="2"/>
          </p:nvPr>
        </p:nvSpPr>
        <p:spPr>
          <a:xfrm>
            <a:off x="630239" y="1714500"/>
            <a:ext cx="2949575"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CF6C5-B0CB-4A99-A7F7-7C1D84F451D7}"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D6ABF-6FAD-4A26-B128-2E3C9DF823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5" name="Group 2"/>
          <p:cNvGrpSpPr>
            <a:grpSpLocks noChangeAspect="1"/>
          </p:cNvGrpSpPr>
          <p:nvPr/>
        </p:nvGrpSpPr>
        <p:grpSpPr>
          <a:xfrm>
            <a:off x="5262563" y="3397251"/>
            <a:ext cx="1397000" cy="1457854"/>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rect l="0" t="0" r="0" b="0"/>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lstStyle/>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rect l="0" t="0" r="0" b="0"/>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lstStyle/>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rect l="0" t="0" r="0" b="0"/>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lstStyle/>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rect l="0" t="0" r="0" b="0"/>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lstStyle/>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rect l="0" t="0" r="0" b="0"/>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lstStyle/>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rect l="0" t="0" r="0" b="0"/>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lstStyle/>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rect l="0" t="0" r="0" b="0"/>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lstStyle/>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rect l="0" t="0" r="0" b="0"/>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lstStyle/>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rect l="0" t="0" r="0" b="0"/>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lstStyle/>
            <a:p>
              <a:endParaRPr lang="en-US"/>
            </a:p>
          </p:txBody>
        </p:sp>
      </p:grpSp>
      <p:sp>
        <p:nvSpPr>
          <p:cNvPr id="1027" name="未知"/>
          <p:cNvSpPr>
            <a:spLocks noChangeAspect="1"/>
          </p:cNvSpPr>
          <p:nvPr/>
        </p:nvSpPr>
        <p:spPr>
          <a:xfrm>
            <a:off x="2130426" y="3958167"/>
            <a:ext cx="7013575" cy="1779323"/>
          </a:xfrm>
          <a:custGeom>
            <a:avLst/>
            <a:gdLst/>
            <a:ahLst/>
            <a:cxnLst>
              <a:cxn ang="0">
                <a:pos x="0" y="2115714"/>
              </a:cxn>
              <a:cxn ang="0">
                <a:pos x="7013575" y="0"/>
              </a:cxn>
              <a:cxn ang="0">
                <a:pos x="7013575" y="2135188"/>
              </a:cxn>
              <a:cxn ang="0">
                <a:pos x="0" y="2115714"/>
              </a:cxn>
            </a:cxnLst>
            <a:rect l="0" t="0" r="0" b="0"/>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lstStyle/>
          <a:p>
            <a:endParaRPr lang="en-US"/>
          </a:p>
        </p:txBody>
      </p:sp>
      <p:sp>
        <p:nvSpPr>
          <p:cNvPr id="1028" name="Rectangle 13"/>
          <p:cNvSpPr>
            <a:spLocks noGrp="1"/>
          </p:cNvSpPr>
          <p:nvPr>
            <p:ph type="title"/>
          </p:nvPr>
        </p:nvSpPr>
        <p:spPr>
          <a:xfrm>
            <a:off x="457200" y="228865"/>
            <a:ext cx="8229600" cy="952500"/>
          </a:xfrm>
          <a:prstGeom prst="rect">
            <a:avLst/>
          </a:prstGeom>
          <a:noFill/>
          <a:ln w="9525">
            <a:noFill/>
            <a:miter/>
          </a:ln>
        </p:spPr>
        <p:txBody>
          <a:bodyPr anchor="ctr"/>
          <a:lstStyle/>
          <a:p>
            <a:pPr lvl="0"/>
            <a:r>
              <a:rPr lang="en-US" altLang="zh-CN" smtClean="0"/>
              <a:t>Click to edit Master title style</a:t>
            </a:r>
            <a:endParaRPr lang="en-US" altLang="zh-CN" dirty="0"/>
          </a:p>
        </p:txBody>
      </p:sp>
      <p:sp>
        <p:nvSpPr>
          <p:cNvPr id="1029" name="Rectangle 14"/>
          <p:cNvSpPr>
            <a:spLocks noGrp="1"/>
          </p:cNvSpPr>
          <p:nvPr>
            <p:ph type="body" idx="1"/>
          </p:nvPr>
        </p:nvSpPr>
        <p:spPr>
          <a:xfrm>
            <a:off x="457200" y="1333500"/>
            <a:ext cx="8229600" cy="3771636"/>
          </a:xfrm>
          <a:prstGeom prst="rect">
            <a:avLst/>
          </a:prstGeom>
          <a:noFill/>
          <a:ln w="9525">
            <a:noFill/>
            <a:miter/>
          </a:ln>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ltLang="zh-CN" dirty="0"/>
          </a:p>
        </p:txBody>
      </p:sp>
      <p:sp>
        <p:nvSpPr>
          <p:cNvPr id="2" name="Rectangle 15"/>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C8CF6C5-B0CB-4A99-A7F7-7C1D84F451D7}" type="datetimeFigureOut">
              <a:rPr lang="en-US" smtClean="0"/>
              <a:pPr/>
              <a:t>3/31/2017</a:t>
            </a:fld>
            <a:endParaRPr lang="en-US"/>
          </a:p>
        </p:txBody>
      </p:sp>
      <p:sp>
        <p:nvSpPr>
          <p:cNvPr id="3" name="Rectangle 16"/>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FE6D6ABF-6FAD-4A26-B128-2E3C9DF823B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600" kern="12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pitchFamily="34" charset="0"/>
          <a:ea typeface="SimSun" pitchFamily="2" charset="-122"/>
        </a:defRPr>
      </a:lvl2pPr>
      <a:lvl3pPr algn="l" rtl="0" eaLnBrk="1" fontAlgn="base" hangingPunct="1">
        <a:spcBef>
          <a:spcPct val="0"/>
        </a:spcBef>
        <a:spcAft>
          <a:spcPct val="0"/>
        </a:spcAft>
        <a:defRPr sz="3600">
          <a:solidFill>
            <a:schemeClr val="tx1"/>
          </a:solidFill>
          <a:latin typeface="Arial" pitchFamily="34" charset="0"/>
          <a:ea typeface="SimSun" pitchFamily="2" charset="-122"/>
        </a:defRPr>
      </a:lvl3pPr>
      <a:lvl4pPr algn="l" rtl="0" eaLnBrk="1" fontAlgn="base" hangingPunct="1">
        <a:spcBef>
          <a:spcPct val="0"/>
        </a:spcBef>
        <a:spcAft>
          <a:spcPct val="0"/>
        </a:spcAft>
        <a:defRPr sz="3600">
          <a:solidFill>
            <a:schemeClr val="tx1"/>
          </a:solidFill>
          <a:latin typeface="Arial" pitchFamily="34" charset="0"/>
          <a:ea typeface="SimSun" pitchFamily="2" charset="-122"/>
        </a:defRPr>
      </a:lvl4pPr>
      <a:lvl5pPr algn="l" rtl="0" eaLnBrk="1" fontAlgn="base" hangingPunct="1">
        <a:spcBef>
          <a:spcPct val="0"/>
        </a:spcBef>
        <a:spcAft>
          <a:spcPct val="0"/>
        </a:spcAft>
        <a:defRPr sz="3600">
          <a:solidFill>
            <a:schemeClr val="tx1"/>
          </a:solidFill>
          <a:latin typeface="Arial" pitchFamily="34" charset="0"/>
          <a:ea typeface="SimSun" pitchFamily="2" charset="-122"/>
        </a:defRPr>
      </a:lvl5pPr>
      <a:lvl6pPr marL="457200" algn="l" rtl="0" eaLnBrk="1" fontAlgn="base" hangingPunct="1">
        <a:spcBef>
          <a:spcPct val="0"/>
        </a:spcBef>
        <a:spcAft>
          <a:spcPct val="0"/>
        </a:spcAft>
        <a:defRPr sz="3600">
          <a:solidFill>
            <a:schemeClr val="tx1"/>
          </a:solidFill>
          <a:latin typeface="Arial" pitchFamily="34" charset="0"/>
          <a:ea typeface="SimSun" pitchFamily="2" charset="-122"/>
        </a:defRPr>
      </a:lvl6pPr>
      <a:lvl7pPr marL="914400" algn="l" rtl="0" eaLnBrk="1" fontAlgn="base" hangingPunct="1">
        <a:spcBef>
          <a:spcPct val="0"/>
        </a:spcBef>
        <a:spcAft>
          <a:spcPct val="0"/>
        </a:spcAft>
        <a:defRPr sz="3600">
          <a:solidFill>
            <a:schemeClr val="tx1"/>
          </a:solidFill>
          <a:latin typeface="Arial" pitchFamily="34" charset="0"/>
          <a:ea typeface="SimSun" pitchFamily="2" charset="-122"/>
        </a:defRPr>
      </a:lvl7pPr>
      <a:lvl8pPr marL="1371600" algn="l" rtl="0" eaLnBrk="1" fontAlgn="base" hangingPunct="1">
        <a:spcBef>
          <a:spcPct val="0"/>
        </a:spcBef>
        <a:spcAft>
          <a:spcPct val="0"/>
        </a:spcAft>
        <a:defRPr sz="3600">
          <a:solidFill>
            <a:schemeClr val="tx1"/>
          </a:solidFill>
          <a:latin typeface="Arial" pitchFamily="34" charset="0"/>
          <a:ea typeface="SimSun" pitchFamily="2" charset="-122"/>
        </a:defRPr>
      </a:lvl8pPr>
      <a:lvl9pPr marL="1828800" algn="l" rtl="0" eaLnBrk="1" fontAlgn="base" hangingPunct="1">
        <a:spcBef>
          <a:spcPct val="0"/>
        </a:spcBef>
        <a:spcAft>
          <a:spcPct val="0"/>
        </a:spcAft>
        <a:defRPr sz="3600">
          <a:solidFill>
            <a:schemeClr val="tx1"/>
          </a:solidFill>
          <a:latin typeface="Arial" pitchFamily="34" charset="0"/>
          <a:ea typeface="SimSun"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190501"/>
            <a:ext cx="9144000" cy="1333499"/>
          </a:xfrm>
        </p:spPr>
        <p:txBody>
          <a:bodyPr>
            <a:normAutofit/>
          </a:bodyPr>
          <a:lstStyle/>
          <a:p>
            <a:pPr algn="ctr"/>
            <a:r>
              <a:rPr lang="en-US" sz="60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Grace Church 101</a:t>
            </a:r>
            <a:endParaRPr lang="en-US" sz="6000" dirty="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sz="quarter" idx="1"/>
          </p:nvPr>
        </p:nvSpPr>
        <p:spPr>
          <a:xfrm>
            <a:off x="609600" y="2476500"/>
            <a:ext cx="8153400" cy="2540000"/>
          </a:xfrm>
        </p:spPr>
        <p:txBody>
          <a:bodyPr>
            <a:normAutofit/>
          </a:bodyPr>
          <a:lstStyle/>
          <a:p>
            <a:pPr algn="ctr"/>
            <a:r>
              <a:rPr lang="en-US" sz="4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Class 3</a:t>
            </a:r>
          </a:p>
          <a:p>
            <a:pPr algn="ctr"/>
            <a:endParaRPr lang="en-US" sz="1800" dirty="0" smtClean="0"/>
          </a:p>
          <a:p>
            <a:pPr algn="ctr"/>
            <a:endParaRPr lang="en-US" sz="1800" dirty="0" smtClean="0"/>
          </a:p>
          <a:p>
            <a:pPr algn="ctr"/>
            <a:r>
              <a:rPr lang="en-US" sz="36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The Theology of Grace Church</a:t>
            </a:r>
          </a:p>
          <a:p>
            <a:pPr algn="ctr"/>
            <a:endParaRPr lang="en-US" dirty="0">
              <a:solidFill>
                <a:schemeClr val="accent3">
                  <a:lumMod val="20000"/>
                  <a:lumOff val="8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90500"/>
            <a:ext cx="8229600" cy="4762500"/>
          </a:xfrm>
        </p:spPr>
        <p:txBody>
          <a:bodyPr>
            <a:noAutofit/>
          </a:bodyPr>
          <a:lstStyle/>
          <a:p>
            <a:pPr lvl="1" algn="just"/>
            <a:endParaRPr lang="en-US" sz="2200" dirty="0" smtClean="0"/>
          </a:p>
          <a:p>
            <a:pPr lvl="1" algn="just"/>
            <a:r>
              <a:rPr lang="en-US" sz="32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The 5 Points of Reformed Theology:</a:t>
            </a:r>
          </a:p>
        </p:txBody>
      </p:sp>
      <p:pic>
        <p:nvPicPr>
          <p:cNvPr id="4" name="Picture 3" descr="ReformedTheology_highres - Copy (3) - Copy.jpg"/>
          <p:cNvPicPr>
            <a:picLocks noChangeAspect="1"/>
          </p:cNvPicPr>
          <p:nvPr/>
        </p:nvPicPr>
        <p:blipFill>
          <a:blip r:embed="rId3" cstate="print"/>
          <a:stretch>
            <a:fillRect/>
          </a:stretch>
        </p:blipFill>
        <p:spPr>
          <a:xfrm>
            <a:off x="0" y="1333500"/>
            <a:ext cx="9144000" cy="3238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90500"/>
            <a:ext cx="8458200" cy="5334000"/>
          </a:xfrm>
        </p:spPr>
        <p:txBody>
          <a:bodyPr>
            <a:normAutofit/>
          </a:bodyPr>
          <a:lstStyle/>
          <a:p>
            <a:pPr algn="just"/>
            <a:r>
              <a:rPr lang="en-US" sz="280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To be a member of Grace Church you don’t have to agree with everything presented in this class, you only need to be a Christian to join. But you do need to know that this is what we teach, believing it to be an accurate presentation of true Bible doctrine.</a:t>
            </a:r>
          </a:p>
          <a:p>
            <a:pPr algn="just"/>
            <a:endParaRPr lang="en-US" sz="2800" dirty="0" smtClean="0">
              <a:solidFill>
                <a:schemeClr val="tx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endParaRPr lang="en-US" sz="3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r>
              <a:rPr lang="en-US" sz="3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Next: Church Membership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90500"/>
            <a:ext cx="8534400" cy="5334000"/>
          </a:xfrm>
        </p:spPr>
        <p:txBody>
          <a:bodyPr>
            <a:normAutofit fontScale="92500" lnSpcReduction="10000"/>
          </a:bodyPr>
          <a:lstStyle/>
          <a:p>
            <a:pPr algn="ctr"/>
            <a:r>
              <a:rPr lang="en-US" sz="40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 Few Highlights:</a:t>
            </a:r>
          </a:p>
          <a:p>
            <a:pPr algn="l"/>
            <a:endParaRPr lang="en-US" sz="2400" dirty="0" smtClean="0">
              <a:latin typeface="Verdana" pitchFamily="34" charset="0"/>
              <a:ea typeface="Verdana" pitchFamily="34" charset="0"/>
              <a:cs typeface="Verdana" pitchFamily="34" charset="0"/>
            </a:endParaRPr>
          </a:p>
          <a:p>
            <a:pPr algn="l"/>
            <a:r>
              <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The Bible</a:t>
            </a:r>
            <a:r>
              <a:rPr lang="en-US" sz="2800" dirty="0" smtClean="0">
                <a:latin typeface="Verdana" pitchFamily="34" charset="0"/>
                <a:ea typeface="Verdana" pitchFamily="34" charset="0"/>
                <a:cs typeface="Verdana" pitchFamily="34" charset="0"/>
              </a:rPr>
              <a:t>:</a:t>
            </a:r>
            <a:br>
              <a:rPr lang="en-US" sz="2800" dirty="0" smtClean="0">
                <a:latin typeface="Verdana" pitchFamily="34" charset="0"/>
                <a:ea typeface="Verdana" pitchFamily="34" charset="0"/>
                <a:cs typeface="Verdana" pitchFamily="34" charset="0"/>
              </a:rPr>
            </a:br>
            <a:endParaRPr lang="en-US" sz="2800" dirty="0" smtClean="0">
              <a:latin typeface="Verdana" pitchFamily="34" charset="0"/>
              <a:ea typeface="Verdana" pitchFamily="34" charset="0"/>
              <a:cs typeface="Verdana" pitchFamily="34" charset="0"/>
            </a:endParaRPr>
          </a:p>
          <a:p>
            <a:pPr algn="just"/>
            <a:r>
              <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We believe that the Bible is the Word if God, and everything we must believe about life and how to be saved is sufficiently taught in it (2 Tim. 3:16; John 10:35; 2 Peter 1:20-21).  The Bible is our sufficient and final authority in life, doctrine, and godliness (Mt. 4:4; 2 Peter 1:3-4).</a:t>
            </a:r>
          </a:p>
          <a:p>
            <a:pPr algn="l"/>
            <a:endParaRPr lang="en-US" sz="24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l"/>
            <a:endParaRPr lang="en-US" sz="24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l"/>
            <a:r>
              <a:rPr lang="en-US" sz="2800" b="1" dirty="0" smtClean="0">
                <a:effectLst>
                  <a:outerShdw blurRad="38100" dist="38100" dir="2700000" algn="tl">
                    <a:srgbClr val="000000">
                      <a:alpha val="43137"/>
                    </a:srgbClr>
                  </a:outerShdw>
                </a:effectLst>
              </a:rPr>
              <a:t>2 Tim. 3:16  All Scripture is breathed out by God …</a:t>
            </a:r>
            <a:endParaRPr lang="en-US" sz="2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90500"/>
            <a:ext cx="8229600" cy="5334000"/>
          </a:xfrm>
        </p:spPr>
        <p:txBody>
          <a:bodyPr>
            <a:normAutofit fontScale="92500" lnSpcReduction="20000"/>
          </a:bodyPr>
          <a:lstStyle/>
          <a:p>
            <a:pPr algn="ctr"/>
            <a:r>
              <a:rPr lang="en-US" sz="3200" b="1" smtClean="0">
                <a:solidFill>
                  <a:schemeClr val="accent3"/>
                </a:solidFill>
              </a:rPr>
              <a:t> </a:t>
            </a:r>
          </a:p>
          <a:p>
            <a:pPr algn="ctr"/>
            <a:r>
              <a:rPr lang="en-US" sz="3200" b="1"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God </a:t>
            </a:r>
            <a:r>
              <a:rPr lang="en-US" sz="3200" b="1"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Sovereign, Savior</a:t>
            </a:r>
          </a:p>
          <a:p>
            <a:pPr algn="just"/>
            <a:r>
              <a:rPr lang="en-US" sz="2400" dirty="0" smtClean="0">
                <a:latin typeface="Verdana" pitchFamily="34" charset="0"/>
                <a:ea typeface="Verdana" pitchFamily="34" charset="0"/>
                <a:cs typeface="Verdana" pitchFamily="34" charset="0"/>
              </a:rPr>
              <a:t/>
            </a:r>
            <a:br>
              <a:rPr lang="en-US" sz="2400" dirty="0" smtClean="0">
                <a:latin typeface="Verdana" pitchFamily="34" charset="0"/>
                <a:ea typeface="Verdana" pitchFamily="34" charset="0"/>
                <a:cs typeface="Verdana" pitchFamily="34" charset="0"/>
              </a:rPr>
            </a:br>
            <a:r>
              <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We believe in one eternal, knowable, sovereign God who exists in three persons - the Father, Son, and holy Spirit (Dt. 6:4; 1 Tim. 1:17; Heb. 1:1ff ; Dan. 4:34-35; Matt 28:19). He knows all things (Psalm 139:1-4), and providentially oversees all things (Mt. 10:29-31), is merciful (Ex. 34:6), just (Acts 17:31), loving (1 John 4:8), holy (Rev. 4:8), great in power (Psalm 147:5), and good in purpose (Rom. 8:28).  </a:t>
            </a:r>
          </a:p>
          <a:p>
            <a:pPr algn="just"/>
            <a:endParaRPr lang="en-US" sz="24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r>
              <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His glory is our chief concern (1 Cor. 10:31).</a:t>
            </a:r>
          </a:p>
          <a:p>
            <a:pPr lvl="1" algn="just"/>
            <a:endParaRPr lang="en-US" sz="2400" dirty="0" smtClean="0">
              <a:latin typeface="Verdana" pitchFamily="34" charset="0"/>
              <a:ea typeface="Verdana" pitchFamily="34" charset="0"/>
              <a:cs typeface="Verdana" pitchFamily="34" charset="0"/>
            </a:endParaRPr>
          </a:p>
          <a:p>
            <a:pPr lvl="1" algn="just"/>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81000" y="381000"/>
            <a:ext cx="8458200" cy="5080000"/>
          </a:xfrm>
        </p:spPr>
        <p:txBody>
          <a:bodyPr>
            <a:normAutofit fontScale="92500" lnSpcReduction="20000"/>
          </a:bodyPr>
          <a:lstStyle/>
          <a:p>
            <a:pPr algn="l"/>
            <a:r>
              <a:rPr lang="en-US" dirty="0" smtClean="0"/>
              <a:t>	</a:t>
            </a:r>
            <a:endParaRPr lang="en-US" sz="2600" dirty="0" smtClean="0"/>
          </a:p>
          <a:p>
            <a:pPr algn="ctr"/>
            <a:r>
              <a:rPr lang="en-US" sz="39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Man</a:t>
            </a:r>
          </a:p>
          <a:p>
            <a:pPr algn="just"/>
            <a:r>
              <a:rPr lang="en-US" dirty="0" smtClean="0">
                <a:latin typeface="Verdana" pitchFamily="34" charset="0"/>
                <a:ea typeface="Verdana" pitchFamily="34" charset="0"/>
                <a:cs typeface="Verdana" pitchFamily="34" charset="0"/>
              </a:rPr>
              <a:t/>
            </a:r>
            <a:br>
              <a:rPr lang="en-US" dirty="0" smtClean="0">
                <a:latin typeface="Verdana" pitchFamily="34" charset="0"/>
                <a:ea typeface="Verdana" pitchFamily="34" charset="0"/>
                <a:cs typeface="Verdana" pitchFamily="34" charset="0"/>
              </a:rPr>
            </a:br>
            <a:r>
              <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We believe that Adam and Eve, our first parents, rebelled against God and plunged themselves and all their offspring into ruin (Gen. 3).  We come into the world with thoroughly corrupt natures (Psalm 51:5).  We are unable to turn to God unless he first turns to us (John 6:44; Rom. 3:10-18; Eph. 2:1-5).</a:t>
            </a:r>
          </a:p>
          <a:p>
            <a:pPr algn="just"/>
            <a:endPar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r>
              <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Ephesians 2:1 And you were dead in the trespasses and sins …</a:t>
            </a:r>
          </a:p>
          <a:p>
            <a:pPr algn="just"/>
            <a:endPar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endPar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endPar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endParaRPr lang="en-US" sz="2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0"/>
            <a:ext cx="8458200" cy="5715000"/>
          </a:xfrm>
        </p:spPr>
        <p:txBody>
          <a:bodyPr>
            <a:normAutofit fontScale="92500" lnSpcReduction="20000"/>
          </a:bodyPr>
          <a:lstStyle/>
          <a:p>
            <a:pPr algn="l"/>
            <a:r>
              <a:rPr lang="en-US" dirty="0" smtClean="0"/>
              <a:t>	</a:t>
            </a:r>
            <a:endParaRPr lang="en-US" sz="2600" dirty="0" smtClean="0"/>
          </a:p>
          <a:p>
            <a:pPr algn="ctr"/>
            <a:r>
              <a:rPr lang="en-US" sz="43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Jesus Christ</a:t>
            </a:r>
          </a:p>
          <a:p>
            <a:pPr algn="just"/>
            <a:r>
              <a:rPr lang="en-US" dirty="0" smtClean="0">
                <a:latin typeface="Verdana" pitchFamily="34" charset="0"/>
                <a:ea typeface="Verdana" pitchFamily="34" charset="0"/>
                <a:cs typeface="Verdana" pitchFamily="34" charset="0"/>
              </a:rPr>
              <a:t/>
            </a:r>
            <a:br>
              <a:rPr lang="en-US" dirty="0" smtClean="0">
                <a:latin typeface="Verdana" pitchFamily="34" charset="0"/>
                <a:ea typeface="Verdana" pitchFamily="34" charset="0"/>
                <a:cs typeface="Verdana" pitchFamily="34" charset="0"/>
              </a:rPr>
            </a:br>
            <a:r>
              <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We believe Jesus Christ is the Son of God (Mt. 16:16).  He is fully man and fully God (1 Tim 2:5;Titus 2:13).  He was born of the virgin Mary, lived a perfect life, taught the way of God’s kingdom, worked miracles, suffered, died, and (bodily) rose again (1 Cor. 15:1-8) that we might be counted righteous by faith and forgiven of all our sins (2 Cor. 5:21). </a:t>
            </a:r>
          </a:p>
          <a:p>
            <a:pPr algn="just"/>
            <a:endParaRPr lang="en-US" sz="2800" dirty="0" smtClean="0">
              <a:latin typeface="Verdana" pitchFamily="34" charset="0"/>
              <a:ea typeface="Verdana" pitchFamily="34" charset="0"/>
              <a:cs typeface="Verdana" pitchFamily="34" charset="0"/>
            </a:endParaRPr>
          </a:p>
          <a:p>
            <a:pPr algn="just"/>
            <a:r>
              <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John 14:6  “I am the way, and the truth, and the life. No one comes to the Father except through me.”</a:t>
            </a:r>
          </a:p>
          <a:p>
            <a:pPr algn="just"/>
            <a:endParaRPr lang="en-US" sz="2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0"/>
            <a:ext cx="8458200" cy="5715000"/>
          </a:xfrm>
        </p:spPr>
        <p:txBody>
          <a:bodyPr>
            <a:normAutofit/>
          </a:bodyPr>
          <a:lstStyle/>
          <a:p>
            <a:pPr algn="l"/>
            <a:r>
              <a:rPr lang="en-US" dirty="0" smtClean="0"/>
              <a:t>	</a:t>
            </a:r>
            <a:endParaRPr lang="en-US" sz="2600" dirty="0" smtClean="0"/>
          </a:p>
          <a:p>
            <a:pPr algn="ctr"/>
            <a:r>
              <a:rPr lang="en-US" sz="40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Salvation</a:t>
            </a:r>
          </a:p>
          <a:p>
            <a:pPr algn="just"/>
            <a:endParaRPr lang="en-US" sz="2800" dirty="0" smtClean="0">
              <a:latin typeface="Verdana" pitchFamily="34" charset="0"/>
              <a:ea typeface="Verdana" pitchFamily="34" charset="0"/>
              <a:cs typeface="Verdana" pitchFamily="34" charset="0"/>
            </a:endParaRPr>
          </a:p>
          <a:p>
            <a:pPr algn="just"/>
            <a:r>
              <a:rPr lang="en-US" sz="3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We believe that salvation is by grace alone, through faith alone, in Christ alone, to the glory of God alone (Eph.1 &amp; 2).  The only way to be adopted into God’s family is through union with his Son, Jesus Christ by faith alone (Eph. 1:5).</a:t>
            </a:r>
          </a:p>
          <a:p>
            <a:pPr algn="just"/>
            <a:endParaRPr lang="en-US" sz="3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endParaRPr lang="en-US" sz="2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266700"/>
            <a:ext cx="8458200" cy="5257800"/>
          </a:xfrm>
        </p:spPr>
        <p:txBody>
          <a:bodyPr>
            <a:normAutofit fontScale="92500" lnSpcReduction="20000"/>
          </a:bodyPr>
          <a:lstStyle/>
          <a:p>
            <a:pPr algn="just"/>
            <a:r>
              <a:rPr lang="en-US" sz="1200" dirty="0" smtClean="0"/>
              <a:t>	</a:t>
            </a:r>
            <a:endParaRPr lang="en-US" sz="1200" dirty="0" smtClean="0">
              <a:latin typeface="Verdana" pitchFamily="34" charset="0"/>
              <a:ea typeface="Verdana" pitchFamily="34" charset="0"/>
              <a:cs typeface="Verdana" pitchFamily="34" charset="0"/>
            </a:endParaRPr>
          </a:p>
          <a:p>
            <a:pPr algn="ctr"/>
            <a:r>
              <a:rPr lang="en-US" sz="35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Last Things</a:t>
            </a:r>
          </a:p>
          <a:p>
            <a:pPr algn="just"/>
            <a:endParaRPr lang="en-US" sz="1200" dirty="0" smtClean="0">
              <a:latin typeface="Verdana" pitchFamily="34" charset="0"/>
              <a:ea typeface="Verdana" pitchFamily="34" charset="0"/>
              <a:cs typeface="Verdana" pitchFamily="34" charset="0"/>
            </a:endParaRPr>
          </a:p>
          <a:p>
            <a:pPr algn="just">
              <a:spcBef>
                <a:spcPts val="0"/>
              </a:spcBef>
            </a:pPr>
            <a:r>
              <a:rPr lang="en-US" sz="24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We believe Jesus Christ will return to earth personally, visibly, and bodily as King of Kings and Lord of Lords (Acts 1:11).  At his appearing the dead shall be raised, and the living and the dead will be judged (1 Cor. 15).  The wicked and unbelieving will be consigned to hell, a place of eternal conscious punishment (Rev. 20:10, 14-15).  Those belonging to Jesus will have eternal life in the new heavens and the new earth and live in ever-increasing joy to the glory of God (Mt. 25:21; Rev. 21-22</a:t>
            </a:r>
            <a:r>
              <a:rPr lang="en-US" sz="3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a:t>
            </a:r>
          </a:p>
          <a:p>
            <a:pPr algn="just"/>
            <a:endParaRPr lang="en-US" sz="3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r>
              <a:rPr lang="en-US" sz="2400" b="1" dirty="0" smtClean="0">
                <a:effectLst>
                  <a:outerShdw blurRad="38100" dist="38100" dir="2700000" algn="tl">
                    <a:srgbClr val="000000">
                      <a:alpha val="43137"/>
                    </a:srgbClr>
                  </a:outerShdw>
                </a:effectLst>
              </a:rPr>
              <a:t>2 Peter 3:13   </a:t>
            </a:r>
            <a:r>
              <a:rPr lang="en-US" sz="2400" b="1" baseline="30000" dirty="0" smtClean="0">
                <a:effectLst>
                  <a:outerShdw blurRad="38100" dist="38100" dir="2700000" algn="tl">
                    <a:srgbClr val="000000">
                      <a:alpha val="43137"/>
                    </a:srgbClr>
                  </a:outerShdw>
                </a:effectLst>
              </a:rPr>
              <a:t>13</a:t>
            </a:r>
            <a:r>
              <a:rPr lang="en-US" sz="2400" b="1" dirty="0" smtClean="0">
                <a:effectLst>
                  <a:outerShdw blurRad="38100" dist="38100" dir="2700000" algn="tl">
                    <a:srgbClr val="000000">
                      <a:alpha val="43137"/>
                    </a:srgbClr>
                  </a:outerShdw>
                </a:effectLst>
              </a:rPr>
              <a:t> But according to his promise we are waiting for new heavens and a new earth in which righteousness dwells.</a:t>
            </a:r>
            <a:endPar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endParaRPr lang="en-US" sz="2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0"/>
            <a:ext cx="8458200" cy="5715000"/>
          </a:xfrm>
        </p:spPr>
        <p:txBody>
          <a:bodyPr>
            <a:normAutofit fontScale="92500" lnSpcReduction="20000"/>
          </a:bodyPr>
          <a:lstStyle/>
          <a:p>
            <a:pPr algn="just"/>
            <a:r>
              <a:rPr lang="en-US" sz="1200" dirty="0" smtClean="0"/>
              <a:t>	</a:t>
            </a:r>
            <a:endParaRPr lang="en-US" sz="1200" dirty="0" smtClean="0">
              <a:latin typeface="Verdana" pitchFamily="34" charset="0"/>
              <a:ea typeface="Verdana" pitchFamily="34" charset="0"/>
              <a:cs typeface="Verdana" pitchFamily="34" charset="0"/>
            </a:endParaRPr>
          </a:p>
          <a:p>
            <a:pPr algn="ctr"/>
            <a:r>
              <a:rPr lang="en-US" sz="35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Ecclesiology</a:t>
            </a:r>
          </a:p>
          <a:p>
            <a:pPr algn="just"/>
            <a:endParaRPr lang="en-US" sz="1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r>
              <a:rPr lang="en-US" sz="2800" dirty="0" smtClean="0">
                <a:effectLst>
                  <a:outerShdw blurRad="38100" dist="38100" dir="2700000" algn="tl">
                    <a:srgbClr val="000000">
                      <a:alpha val="43137"/>
                    </a:srgbClr>
                  </a:outerShdw>
                </a:effectLst>
              </a:rPr>
              <a:t>Government: Scripture indicates that the responsibility for shepherding and leading the church under Jesus Christ belongs to a plurality of elders in the local body (Acts 14:23; 20:17; Phil. 1:1; Titus 1:5). .. the Scriptures also provide for the appointment of deacons </a:t>
            </a:r>
            <a:r>
              <a:rPr lang="en-US" sz="2800" i="1" dirty="0" smtClean="0">
                <a:effectLst>
                  <a:outerShdw blurRad="38100" dist="38100" dir="2700000" algn="tl">
                    <a:srgbClr val="000000">
                      <a:alpha val="43137"/>
                    </a:srgbClr>
                  </a:outerShdw>
                </a:effectLst>
              </a:rPr>
              <a:t>to support the elders</a:t>
            </a:r>
            <a:r>
              <a:rPr lang="en-US" sz="2800" dirty="0" smtClean="0">
                <a:effectLst>
                  <a:outerShdw blurRad="38100" dist="38100" dir="2700000" algn="tl">
                    <a:srgbClr val="000000">
                      <a:alpha val="43137"/>
                    </a:srgbClr>
                  </a:outerShdw>
                </a:effectLst>
              </a:rPr>
              <a:t> and serve the church, particularly in areas of ministry that would cause the elders to neglect their biblical responsibilities.</a:t>
            </a:r>
          </a:p>
          <a:p>
            <a:pPr algn="l"/>
            <a:endParaRPr lang="en-US" sz="2800" dirty="0" smtClean="0">
              <a:effectLst>
                <a:outerShdw blurRad="38100" dist="38100" dir="2700000" algn="tl">
                  <a:srgbClr val="000000">
                    <a:alpha val="43137"/>
                  </a:srgbClr>
                </a:outerShdw>
              </a:effectLst>
            </a:endParaRPr>
          </a:p>
          <a:p>
            <a:pPr algn="l"/>
            <a:r>
              <a:rPr lang="en-US" sz="2800" dirty="0" smtClean="0">
                <a:effectLst>
                  <a:outerShdw blurRad="38100" dist="38100" dir="2700000" algn="tl">
                    <a:srgbClr val="000000">
                      <a:alpha val="43137"/>
                    </a:srgbClr>
                  </a:outerShdw>
                </a:effectLst>
              </a:rPr>
              <a:t>Baptism: Credo Baptism</a:t>
            </a:r>
          </a:p>
          <a:p>
            <a:pPr algn="l"/>
            <a:endParaRPr lang="en-US" sz="32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r>
              <a:rPr lang="en-US" sz="2400" b="1" dirty="0" smtClean="0">
                <a:effectLst>
                  <a:outerShdw blurRad="38100" dist="38100" dir="2700000" algn="tl">
                    <a:srgbClr val="000000">
                      <a:alpha val="43137"/>
                    </a:srgbClr>
                  </a:outerShdw>
                </a:effectLst>
              </a:rPr>
              <a:t>1 Peter 5:2-3  </a:t>
            </a:r>
            <a:endParaRPr lang="en-US" sz="2400" b="1" baseline="30000" dirty="0" smtClean="0">
              <a:effectLst>
                <a:outerShdw blurRad="38100" dist="38100" dir="2700000" algn="tl">
                  <a:srgbClr val="000000">
                    <a:alpha val="43137"/>
                  </a:srgbClr>
                </a:outerShdw>
              </a:effectLst>
            </a:endParaRPr>
          </a:p>
          <a:p>
            <a:pPr algn="just"/>
            <a:r>
              <a:rPr lang="en-US" sz="2400" b="1" dirty="0" smtClean="0">
                <a:effectLst>
                  <a:outerShdw blurRad="38100" dist="38100" dir="2700000" algn="tl">
                    <a:srgbClr val="000000">
                      <a:alpha val="43137"/>
                    </a:srgbClr>
                  </a:outerShdw>
                </a:effectLst>
              </a:rPr>
              <a:t>Shepherd the flock of God that is among you,  …</a:t>
            </a:r>
            <a:endParaRPr lang="en-US" sz="2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just"/>
            <a:endParaRPr lang="en-US" sz="2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254000"/>
            <a:ext cx="8229600" cy="4699000"/>
          </a:xfrm>
        </p:spPr>
        <p:txBody>
          <a:bodyPr>
            <a:normAutofit/>
          </a:bodyPr>
          <a:lstStyle/>
          <a:p>
            <a:pPr lvl="1" algn="l"/>
            <a:endParaRPr lang="en-US" sz="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lvl="1" algn="l"/>
            <a:r>
              <a:rPr lang="en-US" sz="2400" dirty="0" smtClean="0">
                <a:solidFill>
                  <a:schemeClr val="accent3"/>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The Five Solas of the Reformation (sola = alone):</a:t>
            </a:r>
          </a:p>
        </p:txBody>
      </p:sp>
      <p:pic>
        <p:nvPicPr>
          <p:cNvPr id="4" name="Picture 3" descr="ReformedTheology_highres - Copy (2) - Copy.jpg"/>
          <p:cNvPicPr>
            <a:picLocks noChangeAspect="1"/>
          </p:cNvPicPr>
          <p:nvPr/>
        </p:nvPicPr>
        <p:blipFill>
          <a:blip r:embed="rId3" cstate="print"/>
          <a:stretch>
            <a:fillRect/>
          </a:stretch>
        </p:blipFill>
        <p:spPr>
          <a:xfrm>
            <a:off x="0" y="1079500"/>
            <a:ext cx="9144000" cy="3302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42">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Theme42</Template>
  <TotalTime>1126</TotalTime>
  <Words>106</Words>
  <Application>Microsoft Office PowerPoint</Application>
  <PresentationFormat>On-screen Show (16:10)</PresentationFormat>
  <Paragraphs>67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Theme42</vt:lpstr>
      <vt:lpstr>Grace Church 101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Church 101</dc:title>
  <dc:creator>Jeff Duncan</dc:creator>
  <cp:lastModifiedBy>Jeff</cp:lastModifiedBy>
  <cp:revision>62</cp:revision>
  <dcterms:created xsi:type="dcterms:W3CDTF">2013-01-30T18:38:11Z</dcterms:created>
  <dcterms:modified xsi:type="dcterms:W3CDTF">2017-03-31T14:48:25Z</dcterms:modified>
</cp:coreProperties>
</file>