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9" r:id="rId5"/>
    <p:sldId id="276" r:id="rId6"/>
    <p:sldId id="277" r:id="rId7"/>
    <p:sldId id="278" r:id="rId8"/>
    <p:sldId id="279" r:id="rId9"/>
    <p:sldId id="280" r:id="rId10"/>
    <p:sldId id="275" r:id="rId11"/>
    <p:sldId id="267"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14" y="-78"/>
      </p:cViewPr>
      <p:guideLst>
        <p:guide orient="horz" pos="184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944"/>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88749-59CA-4129-B6FA-E68E59004A61}" type="datetimeFigureOut">
              <a:rPr lang="en-US" smtClean="0"/>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E0DF2-BD15-4DDF-8CC9-0A2789FC6D6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4" name="Group 2"/>
          <p:cNvGrpSpPr>
            <a:grpSpLocks noChangeAspect="1"/>
          </p:cNvGrpSpPr>
          <p:nvPr/>
        </p:nvGrpSpPr>
        <p:grpSpPr>
          <a:xfrm>
            <a:off x="1692275" y="3676386"/>
            <a:ext cx="1866900" cy="1942042"/>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rect l="0" t="0" r="0" b="0"/>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lstStyle/>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rect l="0" t="0" r="0" b="0"/>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lstStyle/>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rect l="0" t="0" r="0" b="0"/>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lstStyle/>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rect l="0" t="0" r="0" b="0"/>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lstStyle/>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rect l="0" t="0" r="0" b="0"/>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lstStyle/>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rect l="0" t="0" r="0" b="0"/>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lstStyle/>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rect l="0" t="0" r="0" b="0"/>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lstStyle/>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rect l="0" t="0" r="0" b="0"/>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lstStyle/>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rect l="0" t="0" r="0" b="0"/>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lstStyle/>
            <a:p>
              <a:endParaRPr lang="en-US"/>
            </a:p>
          </p:txBody>
        </p:sp>
      </p:grpSp>
      <p:sp>
        <p:nvSpPr>
          <p:cNvPr id="2051" name="未知"/>
          <p:cNvSpPr>
            <a:spLocks noChangeAspect="1"/>
          </p:cNvSpPr>
          <p:nvPr/>
        </p:nvSpPr>
        <p:spPr>
          <a:xfrm>
            <a:off x="2282825" y="1911615"/>
            <a:ext cx="6897688" cy="3825875"/>
          </a:xfrm>
          <a:custGeom>
            <a:avLst/>
            <a:gdLst/>
            <a:ahLst/>
            <a:cxnLst>
              <a:cxn ang="0">
                <a:pos x="0" y="4572133"/>
              </a:cxn>
              <a:cxn ang="0">
                <a:pos x="5786074" y="0"/>
              </a:cxn>
              <a:cxn ang="0">
                <a:pos x="6882360" y="14878"/>
              </a:cxn>
              <a:cxn ang="0">
                <a:pos x="6897688" y="4591050"/>
              </a:cxn>
              <a:cxn ang="0">
                <a:pos x="0" y="4572133"/>
              </a:cxn>
            </a:cxnLst>
            <a:rect l="0" t="0" r="0" b="0"/>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lstStyle/>
          <a:p>
            <a:endParaRPr lang="en-US"/>
          </a:p>
        </p:txBody>
      </p:sp>
      <p:sp>
        <p:nvSpPr>
          <p:cNvPr id="2061" name="Rectangle 13"/>
          <p:cNvSpPr>
            <a:spLocks noGrp="1" noChangeArrowheads="1"/>
          </p:cNvSpPr>
          <p:nvPr>
            <p:ph type="ctrTitle" sz="quarter"/>
          </p:nvPr>
        </p:nvSpPr>
        <p:spPr>
          <a:xfrm>
            <a:off x="396876" y="1778000"/>
            <a:ext cx="8423275" cy="1225021"/>
          </a:xfrm>
        </p:spPr>
        <p:txBody>
          <a:bodyPr/>
          <a:lstStyle>
            <a:lvl1pPr algn="ctr">
              <a:defRPr/>
            </a:lvl1pPr>
          </a:lstStyle>
          <a:p>
            <a:pPr lvl="0"/>
            <a:r>
              <a:rPr lang="en-US" altLang="zh-CN" noProof="0" smtClean="0"/>
              <a:t>Click to edit Master title style</a:t>
            </a:r>
            <a:endParaRPr lang="en-US" altLang="zh-CN" noProof="0" smtClean="0"/>
          </a:p>
        </p:txBody>
      </p:sp>
      <p:sp>
        <p:nvSpPr>
          <p:cNvPr id="2062" name="Rectangle 14"/>
          <p:cNvSpPr>
            <a:spLocks noGrp="1" noChangeArrowheads="1"/>
          </p:cNvSpPr>
          <p:nvPr>
            <p:ph type="subTitle" sz="quarter" idx="1"/>
          </p:nvPr>
        </p:nvSpPr>
        <p:spPr>
          <a:xfrm>
            <a:off x="1371600" y="3238500"/>
            <a:ext cx="6400800" cy="998803"/>
          </a:xfrm>
        </p:spPr>
        <p:txBody>
          <a:bodyPr anchor="ctr" anchorCtr="1"/>
          <a:lstStyle>
            <a:lvl1pPr marL="0" indent="0">
              <a:buFontTx/>
              <a:buNone/>
              <a:defRPr/>
            </a:lvl1pPr>
          </a:lstStyle>
          <a:p>
            <a:pPr lvl="0"/>
            <a:r>
              <a:rPr lang="en-US" altLang="zh-CN" noProof="0" smtClean="0"/>
              <a:t>Click to edit Master subtitle style</a:t>
            </a:r>
            <a:endParaRPr lang="en-US" altLang="zh-CN" noProof="0" smtClean="0"/>
          </a:p>
        </p:txBody>
      </p:sp>
      <p:sp>
        <p:nvSpPr>
          <p:cNvPr id="29" name="Rectangle 15"/>
          <p:cNvSpPr>
            <a:spLocks noGrp="1" noChangeArrowheads="1"/>
          </p:cNvSpPr>
          <p:nvPr>
            <p:ph type="dt" sz="quarter" idx="2"/>
          </p:nvPr>
        </p:nvSpPr>
        <p:spPr bwMode="auto">
          <a:xfrm>
            <a:off x="457200" y="5204354"/>
            <a:ext cx="2133600" cy="39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C8CF6C5-B0CB-4A99-A7F7-7C1D84F451D7}" type="datetimeFigureOut">
              <a:rPr lang="en-US" smtClean="0"/>
            </a:fld>
            <a:endParaRPr lang="en-US"/>
          </a:p>
        </p:txBody>
      </p:sp>
      <p:sp>
        <p:nvSpPr>
          <p:cNvPr id="30" name="Rectangle 16"/>
          <p:cNvSpPr>
            <a:spLocks noGrp="1" noChangeArrowheads="1"/>
          </p:cNvSpPr>
          <p:nvPr>
            <p:ph type="ftr" sz="quarter" idx="3"/>
          </p:nvPr>
        </p:nvSpPr>
        <p:spPr bwMode="auto">
          <a:xfrm>
            <a:off x="3124200" y="5204354"/>
            <a:ext cx="2895600" cy="39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6553200" y="5204354"/>
            <a:ext cx="2133600" cy="3968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E6D6ABF-6FAD-4A26-B128-2E3C9DF823B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3824553"/>
            <a:ext cx="7886700" cy="1250156"/>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C8CF6C5-B0CB-4A99-A7F7-7C1D84F451D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04271"/>
            <a:ext cx="7886700" cy="110463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400969"/>
            <a:ext cx="3868737" cy="6865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9" y="2087563"/>
            <a:ext cx="3868737" cy="307049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400969"/>
            <a:ext cx="3887788" cy="68659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087563"/>
            <a:ext cx="3887788" cy="307049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DC8CF6C5-B0CB-4A99-A7F7-7C1D84F451D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CF6C5-B0CB-4A99-A7F7-7C1D84F451D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CF6C5-B0CB-4A99-A7F7-7C1D84F451D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81000"/>
            <a:ext cx="2949575" cy="13335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822855"/>
            <a:ext cx="4629150" cy="40613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9" y="1714500"/>
            <a:ext cx="2949575" cy="31763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81000"/>
            <a:ext cx="2949575" cy="13335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822855"/>
            <a:ext cx="4629150" cy="4061354"/>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9" y="1714500"/>
            <a:ext cx="2949575" cy="31763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C8CF6C5-B0CB-4A99-A7F7-7C1D84F451D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5" name="Group 2"/>
          <p:cNvGrpSpPr>
            <a:grpSpLocks noChangeAspect="1"/>
          </p:cNvGrpSpPr>
          <p:nvPr/>
        </p:nvGrpSpPr>
        <p:grpSpPr>
          <a:xfrm>
            <a:off x="5262563" y="3397251"/>
            <a:ext cx="1397000" cy="1457854"/>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rect l="0" t="0" r="0" b="0"/>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lstStyle/>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rect l="0" t="0" r="0" b="0"/>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lstStyle/>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rect l="0" t="0" r="0" b="0"/>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lstStyle/>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rect l="0" t="0" r="0" b="0"/>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lstStyle/>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rect l="0" t="0" r="0" b="0"/>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lstStyle/>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rect l="0" t="0" r="0" b="0"/>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lstStyle/>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rect l="0" t="0" r="0" b="0"/>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lstStyle/>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rect l="0" t="0" r="0" b="0"/>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lstStyle/>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rect l="0" t="0" r="0" b="0"/>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lstStyle/>
            <a:p>
              <a:endParaRPr lang="en-US"/>
            </a:p>
          </p:txBody>
        </p:sp>
      </p:grpSp>
      <p:sp>
        <p:nvSpPr>
          <p:cNvPr id="1027" name="未知"/>
          <p:cNvSpPr>
            <a:spLocks noChangeAspect="1"/>
          </p:cNvSpPr>
          <p:nvPr/>
        </p:nvSpPr>
        <p:spPr>
          <a:xfrm>
            <a:off x="2130426" y="3958167"/>
            <a:ext cx="7013575" cy="1779323"/>
          </a:xfrm>
          <a:custGeom>
            <a:avLst/>
            <a:gdLst/>
            <a:ahLst/>
            <a:cxnLst>
              <a:cxn ang="0">
                <a:pos x="0" y="2115714"/>
              </a:cxn>
              <a:cxn ang="0">
                <a:pos x="7013575" y="0"/>
              </a:cxn>
              <a:cxn ang="0">
                <a:pos x="7013575" y="2135188"/>
              </a:cxn>
              <a:cxn ang="0">
                <a:pos x="0" y="2115714"/>
              </a:cxn>
            </a:cxnLst>
            <a:rect l="0" t="0" r="0" b="0"/>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lstStyle/>
          <a:p>
            <a:endParaRPr lang="en-US"/>
          </a:p>
        </p:txBody>
      </p:sp>
      <p:sp>
        <p:nvSpPr>
          <p:cNvPr id="1028" name="Rectangle 13"/>
          <p:cNvSpPr>
            <a:spLocks noGrp="1"/>
          </p:cNvSpPr>
          <p:nvPr>
            <p:ph type="title"/>
          </p:nvPr>
        </p:nvSpPr>
        <p:spPr>
          <a:xfrm>
            <a:off x="457200" y="228865"/>
            <a:ext cx="8229600" cy="952500"/>
          </a:xfrm>
          <a:prstGeom prst="rect">
            <a:avLst/>
          </a:prstGeom>
          <a:noFill/>
          <a:ln w="9525">
            <a:noFill/>
            <a:miter/>
          </a:ln>
        </p:spPr>
        <p:txBody>
          <a:bodyPr anchor="ctr"/>
          <a:lstStyle/>
          <a:p>
            <a:pPr lvl="0"/>
            <a:r>
              <a:rPr lang="en-US" altLang="zh-CN" smtClean="0"/>
              <a:t>Click to edit Master title style</a:t>
            </a:r>
            <a:endParaRPr lang="en-US" altLang="zh-CN" dirty="0"/>
          </a:p>
        </p:txBody>
      </p:sp>
      <p:sp>
        <p:nvSpPr>
          <p:cNvPr id="1029" name="Rectangle 14"/>
          <p:cNvSpPr>
            <a:spLocks noGrp="1"/>
          </p:cNvSpPr>
          <p:nvPr>
            <p:ph type="body" idx="1"/>
          </p:nvPr>
        </p:nvSpPr>
        <p:spPr>
          <a:xfrm>
            <a:off x="457200" y="1333500"/>
            <a:ext cx="8229600" cy="3771636"/>
          </a:xfrm>
          <a:prstGeom prst="rect">
            <a:avLst/>
          </a:prstGeom>
          <a:noFill/>
          <a:ln w="9525">
            <a:noFill/>
            <a:miter/>
          </a:ln>
        </p:spPr>
        <p:txBody>
          <a:bodyPr/>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ltLang="zh-CN" dirty="0"/>
          </a:p>
        </p:txBody>
      </p:sp>
      <p:sp>
        <p:nvSpPr>
          <p:cNvPr id="2" name="Rectangle 15"/>
          <p:cNvSpPr>
            <a:spLocks noGrp="1" noChangeArrowheads="1"/>
          </p:cNvSpPr>
          <p:nvPr>
            <p:ph type="dt" sz="half" idx="2"/>
          </p:nvPr>
        </p:nvSpPr>
        <p:spPr bwMode="auto">
          <a:xfrm>
            <a:off x="457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DC8CF6C5-B0CB-4A99-A7F7-7C1D84F451D7}" type="datetimeFigureOut">
              <a:rPr lang="en-US" smtClean="0"/>
            </a:fld>
            <a:endParaRPr lang="en-US"/>
          </a:p>
        </p:txBody>
      </p:sp>
      <p:sp>
        <p:nvSpPr>
          <p:cNvPr id="3" name="Rectangle 16"/>
          <p:cNvSpPr>
            <a:spLocks noGrp="1" noChangeArrowheads="1"/>
          </p:cNvSpPr>
          <p:nvPr>
            <p:ph type="ftr" sz="quarter" idx="3"/>
          </p:nvPr>
        </p:nvSpPr>
        <p:spPr bwMode="auto">
          <a:xfrm>
            <a:off x="3124200" y="5204354"/>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6553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FE6D6ABF-6FAD-4A26-B128-2E3C9DF823B9}" type="slidenum">
              <a:rPr lang="en-US" smtClean="0"/>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eaLnBrk="1" fontAlgn="base" hangingPunct="1">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NA_com_GGN"/>
          <p:cNvPicPr>
            <a:picLocks noChangeAspect="1"/>
          </p:cNvPicPr>
          <p:nvPr/>
        </p:nvPicPr>
        <p:blipFill>
          <a:blip r:embed="rId1"/>
          <a:stretch>
            <a:fillRect/>
          </a:stretch>
        </p:blipFill>
        <p:spPr>
          <a:xfrm>
            <a:off x="0" y="635"/>
            <a:ext cx="9144635" cy="5714365"/>
          </a:xfrm>
          <a:prstGeom prst="rect">
            <a:avLst/>
          </a:prstGeom>
        </p:spPr>
      </p:pic>
      <p:sp>
        <p:nvSpPr>
          <p:cNvPr id="2" name="Title 1"/>
          <p:cNvSpPr>
            <a:spLocks noGrp="1"/>
          </p:cNvSpPr>
          <p:nvPr>
            <p:ph type="ctrTitle" sz="quarter"/>
          </p:nvPr>
        </p:nvSpPr>
        <p:spPr>
          <a:xfrm>
            <a:off x="635" y="190501"/>
            <a:ext cx="9144000" cy="1333499"/>
          </a:xfrm>
        </p:spPr>
        <p:txBody>
          <a:bodyPr>
            <a:normAutofit/>
          </a:bodyPr>
          <a:lstStyle/>
          <a:p>
            <a:pPr algn="ctr"/>
            <a:r>
              <a:rPr lang="en-US" sz="60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Grace Church 101</a:t>
            </a:r>
            <a:endParaRPr lang="en-US" sz="60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sz="quarter" idx="1"/>
          </p:nvPr>
        </p:nvSpPr>
        <p:spPr>
          <a:xfrm>
            <a:off x="609600" y="2476500"/>
            <a:ext cx="8153400" cy="2540000"/>
          </a:xfrm>
        </p:spPr>
        <p:txBody>
          <a:bodyPr>
            <a:normAutofit/>
          </a:bodyPr>
          <a:lstStyle/>
          <a:p>
            <a:pPr algn="ctr"/>
            <a:endParaRPr lang="en-US" sz="48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r>
              <a:rPr lang="en-US" sz="48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Class 4</a:t>
            </a:r>
            <a:endParaRPr lang="en-US" sz="48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r>
              <a:rPr lang="en-US" sz="36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rPr>
              <a:t>Worship</a:t>
            </a:r>
            <a:endParaRPr lang="en-US" sz="36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Verdana" panose="020B0604030504040204" pitchFamily="34" charset="0"/>
              <a:ea typeface="Verdana" panose="020B0604030504040204" pitchFamily="34" charset="0"/>
              <a:cs typeface="Verdana" panose="020B0604030504040204" pitchFamily="34" charset="0"/>
            </a:endParaRPr>
          </a:p>
          <a:p>
            <a:pPr algn="ctr"/>
            <a:endParaRPr lang="en-US" dirty="0">
              <a:solidFill>
                <a:schemeClr val="accent3">
                  <a:lumMod val="20000"/>
                  <a:lumOff val="8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534400" cy="5334000"/>
          </a:xfrm>
        </p:spPr>
        <p:txBody>
          <a:bodyPr>
            <a:normAutofit/>
          </a:bodyPr>
          <a:lstStyle/>
          <a:p>
            <a:pPr algn="l"/>
            <a:endParaRPr lang="en-US" sz="600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endParaRPr>
          </a:p>
          <a:p>
            <a:pPr algn="l"/>
            <a:r>
              <a:rPr lang="en-US" sz="6000" dirty="0" smtClean="0">
                <a:ln w="10160">
                  <a:solidFill>
                    <a:schemeClr val="accent5"/>
                  </a:solidFill>
                  <a:prstDash val="solid"/>
                </a:ln>
                <a:solidFill>
                  <a:schemeClr val="tx1"/>
                </a:solidFill>
                <a:effectLst>
                  <a:outerShdw blurRad="38100" dist="22860" dir="5400000" algn="tl" rotWithShape="0">
                    <a:srgbClr val="000000">
                      <a:alpha val="30000"/>
                    </a:srgbClr>
                  </a:outerShdw>
                </a:effectLst>
                <a:latin typeface="Verdana" panose="020B0604030504040204" pitchFamily="34" charset="0"/>
                <a:ea typeface="Verdana" panose="020B0604030504040204" pitchFamily="34" charset="0"/>
                <a:cs typeface="Verdana" panose="020B0604030504040204" pitchFamily="34" charset="0"/>
              </a:rPr>
              <a:t>What is worship?</a:t>
            </a:r>
            <a:endParaRPr lang="en-US" sz="60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60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endParaRPr lang="en-US"/>
          </a:p>
        </p:txBody>
      </p:sp>
      <p:sp>
        <p:nvSpPr>
          <p:cNvPr id="3" name="Content Placeholder 2"/>
          <p:cNvSpPr>
            <a:spLocks noGrp="1"/>
          </p:cNvSpPr>
          <p:nvPr>
            <p:ph idx="1"/>
          </p:nvPr>
        </p:nvSpPr>
        <p:spPr/>
        <p:txBody>
          <a:bodyPr/>
          <a:p>
            <a:pPr marL="0" indent="0" algn="just">
              <a:buNone/>
            </a:pPr>
            <a:r>
              <a:rPr lang="en-US" i="1"/>
              <a:t>Worship is </a:t>
            </a:r>
            <a:r>
              <a:rPr lang="en-US" i="1" u="sng"/>
              <a:t>gathering</a:t>
            </a:r>
            <a:r>
              <a:rPr lang="en-US" i="1"/>
              <a:t> in “God's special presence, </a:t>
            </a:r>
            <a:r>
              <a:rPr lang="en-US" i="1" u="sng"/>
              <a:t>listening</a:t>
            </a:r>
            <a:r>
              <a:rPr lang="en-US" i="1"/>
              <a:t> to Him, and </a:t>
            </a:r>
            <a:r>
              <a:rPr lang="en-US" i="1" u="sng"/>
              <a:t>responding</a:t>
            </a:r>
            <a:r>
              <a:rPr lang="en-US" i="1"/>
              <a:t> to Him in </a:t>
            </a:r>
            <a:r>
              <a:rPr lang="en-US" i="1" u="sng"/>
              <a:t>commanded acts of faith and love</a:t>
            </a:r>
            <a:r>
              <a:rPr lang="en-US" i="1"/>
              <a:t>.”</a:t>
            </a:r>
            <a:endParaRPr lang="en-US" i="1"/>
          </a:p>
          <a:p>
            <a:pPr marL="0" indent="0" algn="just">
              <a:buNone/>
            </a:pPr>
            <a:endParaRPr lang="en-US" i="1"/>
          </a:p>
          <a:p>
            <a:pPr marL="0" indent="0" algn="just">
              <a:buNone/>
            </a:pPr>
            <a:r>
              <a:rPr lang="en-US"/>
              <a:t>- Frank J. Smith</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endParaRPr lang="en-US"/>
          </a:p>
        </p:txBody>
      </p:sp>
      <p:sp>
        <p:nvSpPr>
          <p:cNvPr id="3" name="Content Placeholder 2"/>
          <p:cNvSpPr>
            <a:spLocks noGrp="1"/>
          </p:cNvSpPr>
          <p:nvPr>
            <p:ph idx="1"/>
          </p:nvPr>
        </p:nvSpPr>
        <p:spPr>
          <a:xfrm>
            <a:off x="457200" y="737235"/>
            <a:ext cx="8229600" cy="4368165"/>
          </a:xfrm>
        </p:spPr>
        <p:txBody>
          <a:bodyPr/>
          <a:p>
            <a:pPr marL="0" indent="0" algn="just">
              <a:buNone/>
            </a:pPr>
            <a:r>
              <a:rPr lang="en-US"/>
              <a:t> </a:t>
            </a:r>
            <a:r>
              <a:rPr lang="en-US" u="sng">
                <a:latin typeface="Verdana" panose="020B0604030504040204" pitchFamily="34" charset="0"/>
              </a:rPr>
              <a:t>Regulative Principle of Worship</a:t>
            </a:r>
            <a:endParaRPr lang="en-US" u="sng">
              <a:latin typeface="Verdana" panose="020B0604030504040204" pitchFamily="34" charset="0"/>
            </a:endParaRPr>
          </a:p>
          <a:p>
            <a:pPr marL="0" indent="0" algn="just">
              <a:buNone/>
            </a:pPr>
            <a:endParaRPr lang="en-US" sz="1200" u="sng">
              <a:latin typeface="Verdana" panose="020B0604030504040204" pitchFamily="34" charset="0"/>
            </a:endParaRPr>
          </a:p>
          <a:p>
            <a:pPr marL="0" indent="0" algn="just">
              <a:buNone/>
            </a:pPr>
            <a:endParaRPr lang="en-US" sz="1200" u="sng">
              <a:latin typeface="Verdana" panose="020B0604030504040204" pitchFamily="34" charset="0"/>
            </a:endParaRPr>
          </a:p>
          <a:p>
            <a:pPr marL="0" indent="0" algn="just">
              <a:buNone/>
            </a:pPr>
            <a:r>
              <a:rPr lang="en-US" sz="2800">
                <a:latin typeface="Verdana" panose="020B0604030504040204" pitchFamily="34" charset="0"/>
              </a:rPr>
              <a:t>“</a:t>
            </a:r>
            <a:r>
              <a:rPr lang="en-US" sz="2800" i="1">
                <a:latin typeface="Verdana" panose="020B0604030504040204" pitchFamily="34" charset="0"/>
              </a:rPr>
              <a:t>Put simply, the regulative principle of worship states that the corporate worship of God is to be founded upon specific directions of Scripture.</a:t>
            </a:r>
            <a:r>
              <a:rPr lang="en-US" sz="2800">
                <a:latin typeface="Verdana" panose="020B0604030504040204" pitchFamily="34" charset="0"/>
              </a:rPr>
              <a:t>” - Derek Thomas</a:t>
            </a:r>
            <a:endParaRPr lang="en-US" sz="2800">
              <a:latin typeface="Verdana" panose="020B0604030504040204" pitchFamily="34" charset="0"/>
            </a:endParaRPr>
          </a:p>
          <a:p>
            <a:pPr marL="0" indent="0" algn="just">
              <a:buNone/>
            </a:pPr>
            <a:endParaRPr lang="en-US" sz="1200">
              <a:latin typeface="Verdana" panose="020B0604030504040204" pitchFamily="34" charset="0"/>
            </a:endParaRPr>
          </a:p>
          <a:p>
            <a:pPr marL="0" indent="0" algn="just">
              <a:buNone/>
            </a:pPr>
            <a:endParaRPr lang="en-US" sz="1200">
              <a:latin typeface="Verdana" panose="020B0604030504040204" pitchFamily="34" charset="0"/>
            </a:endParaRPr>
          </a:p>
          <a:p>
            <a:pPr marL="0" indent="0" algn="just">
              <a:buNone/>
            </a:pPr>
            <a:endParaRPr lang="en-US" sz="1200">
              <a:latin typeface="Verdana" panose="020B0604030504040204" pitchFamily="34" charset="0"/>
            </a:endParaRPr>
          </a:p>
          <a:p>
            <a:pPr marL="0" indent="0" algn="just">
              <a:buNone/>
            </a:pPr>
            <a:r>
              <a:rPr lang="en-US" sz="2400">
                <a:latin typeface="Verdana" panose="020B0604030504040204" pitchFamily="34" charset="0"/>
              </a:rPr>
              <a:t>- Exodus 20:4-5; Lev. 10:1-3; John 4:24</a:t>
            </a:r>
            <a:endParaRPr lang="en-US" sz="2400">
              <a:latin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595895"/>
            <a:ext cx="8229600" cy="952500"/>
          </a:xfrm>
        </p:spPr>
        <p:txBody>
          <a:bodyPr/>
          <a:p>
            <a:r>
              <a:rPr lang="en-US"/>
              <a:t>Biblical Worship = a dialogue ...</a:t>
            </a:r>
            <a:br>
              <a:rPr lang="en-US"/>
            </a:br>
            <a:r>
              <a:rPr lang="en-US"/>
              <a:t>	 God speaks, we respond</a:t>
            </a:r>
            <a:endParaRPr lang="en-US"/>
          </a:p>
        </p:txBody>
      </p:sp>
      <p:sp>
        <p:nvSpPr>
          <p:cNvPr id="3" name="Content Placeholder 2"/>
          <p:cNvSpPr>
            <a:spLocks noGrp="1"/>
          </p:cNvSpPr>
          <p:nvPr>
            <p:ph idx="1"/>
          </p:nvPr>
        </p:nvSpPr>
        <p:spPr>
          <a:xfrm>
            <a:off x="457200" y="1333500"/>
            <a:ext cx="8229600" cy="4034790"/>
          </a:xfrm>
        </p:spPr>
        <p:txBody>
          <a:bodyPr/>
          <a:p>
            <a:pPr marL="0" indent="0">
              <a:buNone/>
            </a:pPr>
            <a:endParaRPr lang="en-US" sz="2400"/>
          </a:p>
          <a:p>
            <a:pPr marL="0" indent="0">
              <a:buNone/>
            </a:pPr>
            <a:r>
              <a:rPr lang="en-US"/>
              <a:t>That is why you will see us start every Sunday with a “Call to Worship” and end with a “Benediction.”</a:t>
            </a:r>
            <a:endParaRPr lang="en-US"/>
          </a:p>
          <a:p>
            <a:pPr marL="0" indent="0">
              <a:buNone/>
            </a:pPr>
            <a:endParaRPr lang="en-US" sz="2000"/>
          </a:p>
          <a:p>
            <a:pPr marL="0" indent="0">
              <a:buNone/>
            </a:pPr>
            <a:r>
              <a:rPr lang="en-US"/>
              <a:t>God's Word is primary. We respond to His Word. Call, Sing, Read, Sing, Sermon, Sing/Apply, Benediction.</a:t>
            </a:r>
            <a:endParaRPr lang="en-US"/>
          </a:p>
          <a:p>
            <a:pPr marL="0" indent="0">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endParaRPr lang="en-US"/>
          </a:p>
        </p:txBody>
      </p:sp>
      <p:sp>
        <p:nvSpPr>
          <p:cNvPr id="3" name="Content Placeholder 2"/>
          <p:cNvSpPr>
            <a:spLocks noGrp="1"/>
          </p:cNvSpPr>
          <p:nvPr>
            <p:ph idx="1"/>
          </p:nvPr>
        </p:nvSpPr>
        <p:spPr/>
        <p:txBody>
          <a:bodyPr/>
          <a:p>
            <a:pPr marL="0" indent="0">
              <a:buNone/>
            </a:pPr>
            <a:r>
              <a:rPr lang="en-US"/>
              <a:t> </a:t>
            </a:r>
            <a:endParaRPr lang="en-US"/>
          </a:p>
          <a:p>
            <a:pPr marL="0" indent="0">
              <a:buNone/>
            </a:pPr>
            <a:endParaRPr lang="en-US" sz="2400">
              <a:sym typeface="+mn-ea"/>
            </a:endParaRPr>
          </a:p>
          <a:p>
            <a:pPr marL="0" indent="0">
              <a:buNone/>
            </a:pPr>
            <a:r>
              <a:rPr lang="en-US" sz="3600">
                <a:sym typeface="+mn-ea"/>
              </a:rPr>
              <a:t>So, what part of the service is worship?</a:t>
            </a:r>
            <a:endParaRPr lang="en-US"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381265"/>
            <a:ext cx="8229600" cy="952500"/>
          </a:xfrm>
        </p:spPr>
        <p:txBody>
          <a:bodyPr/>
          <a:p>
            <a:r>
              <a:rPr lang="en-US"/>
              <a:t>All of it! </a:t>
            </a:r>
            <a:br>
              <a:rPr lang="en-US"/>
            </a:br>
            <a:r>
              <a:rPr lang="en-US"/>
              <a:t>Everything from Call to Benediction!</a:t>
            </a:r>
            <a:endParaRPr lang="en-US"/>
          </a:p>
        </p:txBody>
      </p:sp>
      <p:sp>
        <p:nvSpPr>
          <p:cNvPr id="3" name="Content Placeholder 2"/>
          <p:cNvSpPr>
            <a:spLocks noGrp="1"/>
          </p:cNvSpPr>
          <p:nvPr>
            <p:ph idx="1"/>
          </p:nvPr>
        </p:nvSpPr>
        <p:spPr>
          <a:xfrm>
            <a:off x="457200" y="1333500"/>
            <a:ext cx="8229600" cy="3977640"/>
          </a:xfrm>
        </p:spPr>
        <p:txBody>
          <a:bodyPr/>
          <a:p>
            <a:pPr marL="0" lvl="0" indent="0">
              <a:buNone/>
            </a:pPr>
            <a:endParaRPr lang="en-US" sz="2000" i="1"/>
          </a:p>
          <a:p>
            <a:pPr marL="0" lvl="0" indent="0">
              <a:buNone/>
            </a:pPr>
            <a:r>
              <a:rPr lang="en-US" sz="2400" i="1"/>
              <a:t>The Word read, sang, preached, prayed, responded to ...”</a:t>
            </a:r>
            <a:endParaRPr lang="en-US" sz="2400" i="1"/>
          </a:p>
          <a:p>
            <a:pPr marL="0" lvl="0" indent="0">
              <a:buNone/>
            </a:pPr>
            <a:endParaRPr lang="en-US" sz="2000"/>
          </a:p>
          <a:p>
            <a:pPr marL="0" lvl="0" indent="0">
              <a:buNone/>
            </a:pPr>
            <a:r>
              <a:rPr lang="en-US" sz="2000"/>
              <a:t>    Many wrongly limit “worship” to the singing portion of worship.</a:t>
            </a:r>
            <a:endParaRPr lang="en-US" sz="2000"/>
          </a:p>
          <a:p>
            <a:pPr marL="0" lvl="0" indent="0">
              <a:buNone/>
            </a:pPr>
            <a:endParaRPr lang="en-US" sz="2000"/>
          </a:p>
          <a:p>
            <a:pPr marL="0" lvl="0" indent="0">
              <a:buNone/>
            </a:pPr>
            <a:r>
              <a:rPr lang="en-US" sz="2400"/>
              <a:t>What is the most important part of worship?</a:t>
            </a:r>
            <a:endParaRPr lang="en-US" sz="2400"/>
          </a:p>
          <a:p>
            <a:pPr marL="0" lvl="0" indent="0">
              <a:buNone/>
            </a:pPr>
            <a:endParaRPr lang="en-US" sz="1200"/>
          </a:p>
          <a:p>
            <a:pPr marL="0" lvl="0" indent="0">
              <a:buNone/>
            </a:pPr>
            <a:r>
              <a:rPr lang="en-US" sz="2000"/>
              <a:t>   The sermon. </a:t>
            </a:r>
            <a:endParaRPr lang="en-US" sz="2000"/>
          </a:p>
          <a:p>
            <a:pPr marL="0" lvl="0" indent="0">
              <a:buNone/>
            </a:pPr>
            <a:endParaRPr lang="en-US" sz="1200"/>
          </a:p>
          <a:p>
            <a:pPr marL="0" lvl="0" indent="0">
              <a:buNone/>
            </a:pPr>
            <a:r>
              <a:rPr lang="en-US" sz="2000"/>
              <a:t>    In the Reformation the “altar” was removed from the center and the  </a:t>
            </a:r>
            <a:endParaRPr lang="en-US" sz="2000"/>
          </a:p>
          <a:p>
            <a:pPr marL="0" lvl="0" indent="0">
              <a:buNone/>
            </a:pPr>
            <a:r>
              <a:rPr lang="en-US" sz="2000"/>
              <a:t>    pulpit was placed in the center ...</a:t>
            </a:r>
            <a:endParaRPr 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260985" y="695960"/>
            <a:ext cx="8180705" cy="4828540"/>
          </a:xfrm>
        </p:spPr>
        <p:txBody>
          <a:bodyPr>
            <a:normAutofit lnSpcReduction="20000"/>
          </a:bodyPr>
          <a:lstStyle/>
          <a:p>
            <a:pPr algn="just">
              <a:lnSpc>
                <a:spcPct val="0"/>
              </a:lnSpc>
            </a:pPr>
            <a:r>
              <a:rPr lang="en-US" sz="4000" dirty="0" smtClean="0">
                <a:solidFill>
                  <a:schemeClr val="accent3"/>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to expect:</a:t>
            </a:r>
            <a:endParaRPr lang="en-US" sz="4000" dirty="0" smtClean="0">
              <a:solidFill>
                <a:schemeClr val="accent3"/>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algn="l"/>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algn="l"/>
            <a:endParaRPr lang="en-US" sz="12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r>
              <a:rPr lang="en-US" sz="28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Word read</a:t>
            </a:r>
            <a:endParaRPr lang="en-US" sz="28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endParaRPr lang="en-US" sz="12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r>
              <a:rPr lang="en-US" sz="28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Expository preaching</a:t>
            </a:r>
            <a:endParaRPr lang="en-US" sz="28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l"/>
            <a:br>
              <a:rPr lang="en-US" sz="800" dirty="0" smtClean="0">
                <a:latin typeface="Verdana" panose="020B0604030504040204" pitchFamily="34" charset="0"/>
                <a:ea typeface="Verdana" panose="020B0604030504040204" pitchFamily="34" charset="0"/>
                <a:cs typeface="Verdana" panose="020B0604030504040204" pitchFamily="34" charset="0"/>
              </a:rPr>
            </a:br>
            <a:endParaRPr lang="en-US" sz="800" dirty="0" smtClean="0">
              <a:latin typeface="Verdana" panose="020B0604030504040204" pitchFamily="34" charset="0"/>
              <a:ea typeface="Verdana" panose="020B0604030504040204" pitchFamily="34" charset="0"/>
              <a:cs typeface="Verdana" panose="020B0604030504040204" pitchFamily="34" charset="0"/>
            </a:endParaRPr>
          </a:p>
          <a:p>
            <a:pPr algn="just"/>
            <a:r>
              <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Prayer</a:t>
            </a:r>
            <a:endPar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Best old &amp; news songs = biblical, gospel </a:t>
            </a:r>
            <a:endPar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rich... “blended worship in song”</a:t>
            </a:r>
            <a:endPar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12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Who is the worship service primarily for?</a:t>
            </a:r>
            <a:endParaRPr lang="en-US" sz="28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90500"/>
            <a:ext cx="8458200" cy="5334000"/>
          </a:xfrm>
        </p:spPr>
        <p:txBody>
          <a:bodyPr>
            <a:normAutofit lnSpcReduction="20000"/>
          </a:bodyPr>
          <a:lstStyle/>
          <a:p>
            <a:pPr algn="just"/>
            <a:r>
              <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“What is the chief and highest end of man?” “Man’s chief and highest end is to glorify God, and fully to enjoy him forever” </a:t>
            </a:r>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(WSC, Q&amp;A 1). </a:t>
            </a:r>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800" i="1"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short, we exist not only to give God glory, as we speak to God in worship through prayer and praise, but also to enjoy Him as He speaks to us in worship through Word and sacrament. - </a:t>
            </a:r>
            <a:r>
              <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Daniel Hyde</a:t>
            </a:r>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endParaRPr lang="en-US" sz="2800" dirty="0" smtClean="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r>
              <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Next: Children</a:t>
            </a:r>
            <a:endParaRPr lang="en-US" sz="2100" dirty="0" smtClean="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Theme42</Template>
  <TotalTime>0</TotalTime>
  <Words>1601</Words>
  <Application>WPS Presentation</Application>
  <PresentationFormat>On-screen Show (16:10)</PresentationFormat>
  <Paragraphs>75</Paragraphs>
  <Slides>9</Slides>
  <Notes>11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Verdana</vt:lpstr>
      <vt:lpstr>Microsoft YaHei</vt:lpstr>
      <vt:lpstr/>
      <vt:lpstr>Arial Unicode MS</vt:lpstr>
      <vt:lpstr>Calibri</vt:lpstr>
      <vt:lpstr>Bwgrki</vt:lpstr>
      <vt:lpstr>Theme42</vt:lpstr>
      <vt:lpstr>Grace Church 101</vt:lpstr>
      <vt:lpstr>PowerPoint 演示文稿</vt:lpstr>
      <vt:lpstr>1) Reformed?</vt:lpstr>
      <vt:lpstr> </vt:lpstr>
      <vt:lpstr>2) Baptist?</vt:lpstr>
      <vt:lpstr>3) Church?</vt:lpstr>
      <vt:lpstr>Marks of a true church:</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Church 101</dc:title>
  <dc:creator>Jeff Duncan</dc:creator>
  <cp:lastModifiedBy>jdunc</cp:lastModifiedBy>
  <cp:revision>86</cp:revision>
  <dcterms:created xsi:type="dcterms:W3CDTF">2013-01-30T18:38:00Z</dcterms:created>
  <dcterms:modified xsi:type="dcterms:W3CDTF">2018-07-05T16:36:14Z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1033-10.2.0.6080</vt:lpwstr>
  </property>
</Properties>
</file>